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0" r:id="rId5"/>
    <p:sldId id="271" r:id="rId6"/>
    <p:sldId id="272" r:id="rId7"/>
    <p:sldId id="270" r:id="rId8"/>
    <p:sldId id="257" r:id="rId9"/>
    <p:sldId id="273" r:id="rId10"/>
    <p:sldId id="264" r:id="rId11"/>
    <p:sldId id="261" r:id="rId12"/>
    <p:sldId id="262" r:id="rId13"/>
    <p:sldId id="267" r:id="rId14"/>
    <p:sldId id="265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C7"/>
    <a:srgbClr val="CBDFF1"/>
    <a:srgbClr val="E7F0F8"/>
    <a:srgbClr val="57B1E1"/>
    <a:srgbClr val="5F5F5F"/>
    <a:srgbClr val="90CDEC"/>
    <a:srgbClr val="000000"/>
    <a:srgbClr val="3E9ED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>
      <p:cViewPr>
        <p:scale>
          <a:sx n="107" d="100"/>
          <a:sy n="107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3075" t="51784"/>
          <a:stretch/>
        </p:blipFill>
        <p:spPr>
          <a:xfrm>
            <a:off x="-36512" y="-27384"/>
            <a:ext cx="6119664" cy="3285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6064" y="3311419"/>
            <a:ext cx="7772400" cy="1470025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Applied data science</a:t>
            </a:r>
            <a:b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</a:br>
            <a:r>
              <a:rPr lang="en-US" altLang="zh-CN" sz="3200" b="1" cap="all" dirty="0">
                <a:solidFill>
                  <a:srgbClr val="009DD9"/>
                </a:solidFill>
                <a:ea typeface=""/>
              </a:rPr>
              <a:t>project 3 Predictive analytics-model evaluation and selection</a:t>
            </a:r>
            <a:endParaRPr lang="zh-CN" altLang="en-US" sz="32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1864" y="4556813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724128" y="5323894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97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Word Frequency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 smtClean="0">
                    <a:solidFill>
                      <a:srgbClr val="5F5F5F"/>
                    </a:solidFill>
                  </a:rPr>
                  <a:t>Distance between two words: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𝐷𝑖𝑠𝑡</m:t>
                    </m:r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400" i="1">
                            <a:solidFill>
                              <a:srgbClr val="5F5F5F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14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5F5F5F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rgbClr val="5F5F5F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>
                                    <a:solidFill>
                                      <a:srgbClr val="5F5F5F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400">
                                <a:solidFill>
                                  <a:srgbClr val="5F5F5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=1,2,…,14</m:t>
                    </m:r>
                  </m:oMath>
                </a14:m>
                <a:r>
                  <a:rPr lang="en-US" altLang="zh-CN" sz="1400" dirty="0" smtClean="0">
                    <a:solidFill>
                      <a:srgbClr val="5F5F5F"/>
                    </a:solidFill>
                  </a:rPr>
                  <a:t> means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14 statistics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Matrix form:</a:t>
                </a:r>
              </a:p>
              <a:p>
                <a:pPr marL="857250" lvl="2" indent="0">
                  <a:buNone/>
                </a:pP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Intuitively:</a:t>
                </a:r>
                <a:r>
                  <a:rPr lang="zh-CN" altLang="en-US" sz="1400" dirty="0" smtClean="0">
                    <a:solidFill>
                      <a:srgbClr val="5F5F5F"/>
                    </a:solidFill>
                  </a:rPr>
                  <a:t> </a:t>
                </a:r>
                <a:r>
                  <a:rPr lang="en-US" altLang="zh-CN" sz="1400" dirty="0" err="1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(W1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)&amp;- 2 W1 %*% W1 + t(</a:t>
                </a:r>
                <a:r>
                  <a:rPr lang="en-US" altLang="zh-CN" sz="1400" dirty="0" err="1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(W2))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Way much faster than for loop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Word frequency in one image: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In the 100 cluster means of this image, how many clusters has the distance to 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word[j]</a:t>
                </a: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less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than 1</a:t>
                </a:r>
                <a:endParaRPr lang="zh-CN" altLang="en-US" sz="1400" dirty="0">
                  <a:solidFill>
                    <a:srgbClr val="5F5F5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  <a:blipFill rotWithShape="0">
                <a:blip r:embed="rId2"/>
                <a:stretch>
                  <a:fillRect l="-444"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22"/>
          <p:cNvGrpSpPr/>
          <p:nvPr/>
        </p:nvGrpSpPr>
        <p:grpSpPr>
          <a:xfrm>
            <a:off x="323528" y="3745631"/>
            <a:ext cx="3194459" cy="2448272"/>
            <a:chOff x="1692519" y="1391526"/>
            <a:chExt cx="5758962" cy="4413738"/>
          </a:xfrm>
        </p:grpSpPr>
        <p:grpSp>
          <p:nvGrpSpPr>
            <p:cNvPr id="5" name="组合 14"/>
            <p:cNvGrpSpPr/>
            <p:nvPr/>
          </p:nvGrpSpPr>
          <p:grpSpPr>
            <a:xfrm>
              <a:off x="1692519" y="1391526"/>
              <a:ext cx="5758962" cy="4413738"/>
              <a:chOff x="1899138" y="1310054"/>
              <a:chExt cx="5758962" cy="4413738"/>
            </a:xfrm>
          </p:grpSpPr>
          <p:pic>
            <p:nvPicPr>
              <p:cNvPr id="9" name="Picture 2" descr="C:\Users\Administrator\Desktop\pic\Rplot09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89" t="12518" r="5857" b="15434"/>
              <a:stretch/>
            </p:blipFill>
            <p:spPr bwMode="auto">
              <a:xfrm>
                <a:off x="1899138" y="1310054"/>
                <a:ext cx="5758962" cy="44137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0" name="椭圆 9"/>
              <p:cNvSpPr/>
              <p:nvPr/>
            </p:nvSpPr>
            <p:spPr>
              <a:xfrm>
                <a:off x="2870183" y="2438110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67743" y="1839341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86507" y="3734254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184067" y="3135485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0"/>
              <p:cNvSpPr txBox="1"/>
              <p:nvPr/>
            </p:nvSpPr>
            <p:spPr>
              <a:xfrm>
                <a:off x="2548217" y="1907575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5404165" y="3335549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</p:grpSp>
        <p:cxnSp>
          <p:nvCxnSpPr>
            <p:cNvPr id="6" name="直接箭头连接符 16"/>
            <p:cNvCxnSpPr/>
            <p:nvPr/>
          </p:nvCxnSpPr>
          <p:spPr>
            <a:xfrm flipH="1">
              <a:off x="2267744" y="2924944"/>
              <a:ext cx="1534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9"/>
            <p:cNvCxnSpPr/>
            <p:nvPr/>
          </p:nvCxnSpPr>
          <p:spPr>
            <a:xfrm>
              <a:off x="3203848" y="2636912"/>
              <a:ext cx="72008" cy="117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21"/>
            <p:cNvCxnSpPr/>
            <p:nvPr/>
          </p:nvCxnSpPr>
          <p:spPr>
            <a:xfrm flipV="1">
              <a:off x="2987824" y="2276872"/>
              <a:ext cx="72008" cy="1166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35158"/>
              </p:ext>
            </p:extLst>
          </p:nvPr>
        </p:nvGraphicFramePr>
        <p:xfrm>
          <a:off x="3852155" y="3690302"/>
          <a:ext cx="4823718" cy="2503601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085338"/>
                <a:gridCol w="747676"/>
                <a:gridCol w="747676"/>
                <a:gridCol w="747676"/>
                <a:gridCol w="747676"/>
                <a:gridCol w="747676"/>
              </a:tblGrid>
              <a:tr h="751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2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3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10000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35050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6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7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505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2</a:t>
                      </a:r>
                      <a:endParaRPr lang="zh-CN" altLang="en-US" sz="1200" b="1" kern="1200" dirty="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lang="zh-CN" altLang="en-US" sz="1200" b="1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505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3 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505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…..</a:t>
                      </a:r>
                      <a:endParaRPr lang="zh-CN" altLang="en-US" sz="1200" b="1" kern="1200" dirty="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50504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bg1"/>
                          </a:solidFill>
                        </a:rPr>
                        <a:t>Word 100</a:t>
                      </a:r>
                      <a:endParaRPr lang="zh-CN" altLang="en-US" sz="1200" b="1" kern="1200" dirty="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lang="zh-CN" altLang="en-US" sz="1200" b="1" i="0" u="none" strike="noStrike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24260" y="4023029"/>
            <a:ext cx="711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 smtClean="0">
                <a:solidFill>
                  <a:schemeClr val="bg1"/>
                </a:solidFill>
              </a:rPr>
              <a:t>Learn_</a:t>
            </a:r>
          </a:p>
          <a:p>
            <a:pPr algn="ctr">
              <a:defRPr/>
            </a:pPr>
            <a:r>
              <a:rPr lang="en-US" altLang="zh-CN" sz="1100" b="1" dirty="0" smtClean="0">
                <a:solidFill>
                  <a:schemeClr val="bg1"/>
                </a:solidFill>
              </a:rPr>
              <a:t>image[</a:t>
            </a:r>
            <a:r>
              <a:rPr lang="en-US" altLang="zh-CN" sz="1100" b="1" dirty="0" err="1" smtClean="0">
                <a:solidFill>
                  <a:schemeClr val="bg1"/>
                </a:solidFill>
              </a:rPr>
              <a:t>i</a:t>
            </a:r>
            <a:r>
              <a:rPr lang="en-US" altLang="zh-CN" sz="1100" b="1" dirty="0">
                <a:solidFill>
                  <a:schemeClr val="bg1"/>
                </a:solidFill>
              </a:rPr>
              <a:t>]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97250" y="3645024"/>
            <a:ext cx="8294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chemeClr val="bg1"/>
                </a:solidFill>
              </a:rPr>
              <a:t>BIG </a:t>
            </a:r>
            <a:r>
              <a:rPr lang="en-US" altLang="zh-CN" sz="1100" b="1" dirty="0" smtClean="0">
                <a:solidFill>
                  <a:schemeClr val="bg1"/>
                </a:solidFill>
              </a:rPr>
              <a:t>Dictionary</a:t>
            </a:r>
            <a:endParaRPr lang="en-US" altLang="zh-CN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9365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Feature Selection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624705"/>
            <a:ext cx="8229600" cy="785690"/>
          </a:xfrm>
        </p:spPr>
        <p:txBody>
          <a:bodyPr>
            <a:normAutofit/>
          </a:bodyPr>
          <a:lstStyle/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Random Forest: Mean </a:t>
            </a:r>
            <a:r>
              <a:rPr lang="en-US" altLang="zh-CN" sz="1800" dirty="0" err="1">
                <a:solidFill>
                  <a:srgbClr val="5F5F5F"/>
                </a:solidFill>
              </a:rPr>
              <a:t>Gini</a:t>
            </a:r>
            <a:r>
              <a:rPr lang="en-US" altLang="zh-CN" sz="1800" dirty="0">
                <a:solidFill>
                  <a:srgbClr val="5F5F5F"/>
                </a:solidFill>
              </a:rPr>
              <a:t> Decreasing &gt; 0.03</a:t>
            </a:r>
          </a:p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About 2.5 times the number of </a:t>
            </a:r>
            <a:r>
              <a:rPr lang="en-US" altLang="zh-CN" sz="1800" dirty="0" err="1">
                <a:solidFill>
                  <a:srgbClr val="5F5F5F"/>
                </a:solidFill>
              </a:rPr>
              <a:t>learn_image</a:t>
            </a:r>
            <a:r>
              <a:rPr lang="en-US" altLang="zh-CN" sz="1800" dirty="0">
                <a:solidFill>
                  <a:srgbClr val="5F5F5F"/>
                </a:solidFill>
              </a:rPr>
              <a:t> </a:t>
            </a:r>
            <a:r>
              <a:rPr lang="en-US" altLang="zh-CN" sz="1800" dirty="0" smtClean="0">
                <a:solidFill>
                  <a:srgbClr val="5F5F5F"/>
                </a:solidFill>
              </a:rPr>
              <a:t>( About 2k+ </a:t>
            </a:r>
            <a:r>
              <a:rPr lang="en-US" altLang="zh-CN" sz="1800" dirty="0">
                <a:solidFill>
                  <a:srgbClr val="5F5F5F"/>
                </a:solidFill>
              </a:rPr>
              <a:t>features for 1000 images)</a:t>
            </a:r>
          </a:p>
        </p:txBody>
      </p:sp>
      <p:pic>
        <p:nvPicPr>
          <p:cNvPr id="1026" name="Picture 2" descr="C:\Users\Administrator\Desktop\pic\Rplot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/>
          <a:stretch/>
        </p:blipFill>
        <p:spPr bwMode="auto">
          <a:xfrm>
            <a:off x="2000390" y="1410889"/>
            <a:ext cx="5143219" cy="40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Model training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GBM + SIFT (Baseline Model): 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1800" dirty="0" smtClean="0"/>
              <a:t>72</a:t>
            </a:r>
            <a:r>
              <a:rPr lang="en-US" altLang="zh-CN" sz="1800" dirty="0" smtClean="0"/>
              <a:t>% </a:t>
            </a:r>
            <a:r>
              <a:rPr lang="en-US" altLang="zh-CN" sz="1800" dirty="0" smtClean="0"/>
              <a:t>, Slow feature extraction</a:t>
            </a:r>
          </a:p>
          <a:p>
            <a:pPr>
              <a:buFont typeface="Wingdings" charset="2"/>
              <a:buChar char="ü"/>
            </a:pPr>
            <a:r>
              <a:rPr lang="en-US" altLang="zh-CN" sz="2400" dirty="0" smtClean="0">
                <a:solidFill>
                  <a:schemeClr val="accent2"/>
                </a:solidFill>
              </a:rPr>
              <a:t>GBM + GLCM &amp; COLOR (the Advanced Model): 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chemeClr val="accent2"/>
                </a:solidFill>
              </a:rPr>
              <a:t>80% </a:t>
            </a:r>
            <a:r>
              <a:rPr lang="en-US" altLang="zh-CN" sz="1800" u="sng" dirty="0" smtClean="0">
                <a:solidFill>
                  <a:schemeClr val="accent2"/>
                </a:solidFill>
              </a:rPr>
              <a:t>+</a:t>
            </a:r>
            <a:r>
              <a:rPr lang="en-US" altLang="zh-CN" sz="1800" dirty="0">
                <a:solidFill>
                  <a:schemeClr val="accent2"/>
                </a:solidFill>
              </a:rPr>
              <a:t> </a:t>
            </a:r>
            <a:r>
              <a:rPr lang="en-US" altLang="zh-CN" sz="1800" dirty="0" smtClean="0">
                <a:solidFill>
                  <a:schemeClr val="accent2"/>
                </a:solidFill>
              </a:rPr>
              <a:t>3.5%, Simpler, Faster(</a:t>
            </a:r>
            <a:r>
              <a:rPr lang="en-US" altLang="zh-CN" sz="1800" dirty="0" err="1" smtClean="0">
                <a:solidFill>
                  <a:schemeClr val="accent2"/>
                </a:solidFill>
              </a:rPr>
              <a:t>Avg</a:t>
            </a:r>
            <a:r>
              <a:rPr lang="en-US" altLang="zh-CN" sz="1800" dirty="0" smtClean="0">
                <a:solidFill>
                  <a:schemeClr val="accent2"/>
                </a:solidFill>
              </a:rPr>
              <a:t> 0.6 s/pic), Reproducible, 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NNET 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1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</a:t>
            </a: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%, Nothing different but unstable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3.5%, Nothing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different, but longer time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476872"/>
          </a:xfrm>
        </p:spPr>
        <p:txBody>
          <a:bodyPr>
            <a:normAutofit/>
          </a:bodyPr>
          <a:lstStyle/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>
                <a:solidFill>
                  <a:srgbClr val="5F5F5F"/>
                </a:solidFill>
              </a:rPr>
              <a:t>Change </a:t>
            </a:r>
            <a:r>
              <a:rPr lang="en-US" altLang="zh-CN" sz="2000" b="1" dirty="0">
                <a:solidFill>
                  <a:schemeClr val="accent3"/>
                </a:solidFill>
              </a:rPr>
              <a:t>SIFT </a:t>
            </a:r>
            <a:r>
              <a:rPr lang="en-US" altLang="zh-CN" sz="2000" dirty="0">
                <a:solidFill>
                  <a:srgbClr val="5F5F5F"/>
                </a:solidFill>
              </a:rPr>
              <a:t>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GLCM+COLOR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Change </a:t>
            </a:r>
            <a:r>
              <a:rPr lang="en-US" altLang="zh-CN" sz="2000" b="1" dirty="0" smtClean="0">
                <a:solidFill>
                  <a:schemeClr val="accent3"/>
                </a:solidFill>
              </a:rPr>
              <a:t>KEY POINT </a:t>
            </a:r>
            <a:r>
              <a:rPr lang="en-US" altLang="zh-CN" sz="2000" dirty="0" smtClean="0">
                <a:solidFill>
                  <a:srgbClr val="5F5F5F"/>
                </a:solidFill>
              </a:rPr>
              <a:t>selection </a:t>
            </a:r>
            <a:r>
              <a:rPr lang="en-US" altLang="zh-CN" sz="2000" dirty="0">
                <a:solidFill>
                  <a:srgbClr val="5F5F5F"/>
                </a:solidFill>
              </a:rPr>
              <a:t>in SIFT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CLUSTERING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Add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RANDOM FOREST </a:t>
            </a:r>
            <a:r>
              <a:rPr lang="en-US" altLang="zh-CN" sz="2000" dirty="0" smtClean="0">
                <a:solidFill>
                  <a:srgbClr val="5F5F5F"/>
                </a:solidFill>
              </a:rPr>
              <a:t>for </a:t>
            </a:r>
            <a:r>
              <a:rPr lang="en-US" altLang="zh-CN" sz="2000" dirty="0">
                <a:solidFill>
                  <a:srgbClr val="5F5F5F"/>
                </a:solidFill>
              </a:rPr>
              <a:t>feature selection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 smtClean="0">
                <a:solidFill>
                  <a:srgbClr val="5F5F5F"/>
                </a:solidFill>
              </a:rPr>
              <a:t>All</a:t>
            </a:r>
            <a:r>
              <a:rPr lang="zh-CN" altLang="en-US" sz="2000" dirty="0" smtClean="0">
                <a:solidFill>
                  <a:srgbClr val="5F5F5F"/>
                </a:solidFill>
              </a:rPr>
              <a:t> </a:t>
            </a:r>
            <a:r>
              <a:rPr lang="en-US" altLang="zh-CN" sz="2000" dirty="0" smtClean="0">
                <a:solidFill>
                  <a:srgbClr val="5F5F5F"/>
                </a:solidFill>
              </a:rPr>
              <a:t>the </a:t>
            </a:r>
            <a:r>
              <a:rPr lang="en-US" altLang="zh-CN" sz="2000" dirty="0">
                <a:solidFill>
                  <a:srgbClr val="5F5F5F"/>
                </a:solidFill>
              </a:rPr>
              <a:t>others are the same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Accuracy: improve from </a:t>
            </a:r>
            <a:r>
              <a:rPr lang="en-US" altLang="zh-CN" sz="2000" dirty="0" smtClean="0">
                <a:solidFill>
                  <a:srgbClr val="5F5F5F"/>
                </a:solidFill>
              </a:rPr>
              <a:t>72</a:t>
            </a:r>
            <a:r>
              <a:rPr lang="en-US" altLang="zh-CN" sz="2000" dirty="0" smtClean="0">
                <a:solidFill>
                  <a:srgbClr val="5F5F5F"/>
                </a:solidFill>
              </a:rPr>
              <a:t>% </a:t>
            </a:r>
            <a:r>
              <a:rPr lang="en-US" altLang="zh-CN" sz="2000" dirty="0">
                <a:solidFill>
                  <a:srgbClr val="5F5F5F"/>
                </a:solidFill>
              </a:rPr>
              <a:t>to around 80%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23528" y="404664"/>
            <a:ext cx="8229600" cy="648072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 defTabSz="457200">
              <a:spcBef>
                <a:spcPct val="0"/>
              </a:spcBef>
              <a:buNone/>
              <a:defRPr sz="2400" b="1" cap="all">
                <a:solidFill>
                  <a:srgbClr val="009DD9"/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en-US" altLang="zh-CN" sz="4000" dirty="0"/>
              <a:t>In </a:t>
            </a:r>
            <a:r>
              <a:rPr lang="en-US" altLang="zh-CN" sz="4000" dirty="0" smtClean="0"/>
              <a:t>Brief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4822" b="-2641"/>
          <a:stretch/>
        </p:blipFill>
        <p:spPr>
          <a:xfrm rot="10800000">
            <a:off x="-9164" y="4906040"/>
            <a:ext cx="9144000" cy="19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Titbits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rgbClr val="5F5F5F"/>
                </a:solidFill>
              </a:rPr>
              <a:t>Directly use color as feature: about 70% accuracy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R&gt;2B; G&gt;B; R&gt;G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Filter out 500+ dog pictures (95% accurate)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Leave 1400+ pictures undetermined</a:t>
            </a:r>
          </a:p>
          <a:p>
            <a:r>
              <a:rPr lang="en-US" altLang="zh-CN" sz="2000" dirty="0" smtClean="0">
                <a:solidFill>
                  <a:srgbClr val="5F5F5F"/>
                </a:solidFill>
              </a:rPr>
              <a:t>Use the filtered pictures and then apply </a:t>
            </a:r>
            <a:r>
              <a:rPr lang="en-US" altLang="zh-CN" sz="2000" dirty="0" err="1" smtClean="0">
                <a:solidFill>
                  <a:srgbClr val="5F5F5F"/>
                </a:solidFill>
              </a:rPr>
              <a:t>glcm+gbm</a:t>
            </a:r>
            <a:r>
              <a:rPr lang="en-US" altLang="zh-CN" sz="2000" dirty="0" smtClean="0">
                <a:solidFill>
                  <a:srgbClr val="5F5F5F"/>
                </a:solidFill>
              </a:rPr>
              <a:t>: about 75%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56310" t="1" r="-10" b="29191"/>
          <a:stretch/>
        </p:blipFill>
        <p:spPr>
          <a:xfrm>
            <a:off x="35496" y="1988840"/>
            <a:ext cx="3995936" cy="4824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864226"/>
            <a:ext cx="6228184" cy="847069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Thank</a:t>
            </a:r>
            <a:r>
              <a:rPr lang="zh-CN" altLang="en-US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you</a:t>
            </a:r>
            <a:endParaRPr lang="zh-CN" altLang="en-US" sz="54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9368" y="3382144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365570" y="4293096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6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805264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Motivation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412776"/>
            <a:ext cx="8229600" cy="452596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Texture difference is useful in distinguishing dog and chickens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GLCM only uses 8 statistics in texture recognition, very light &amp; can be very fast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Other algorithms: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May have higher accuracy,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</a:rPr>
              <a:t>but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are better at shape recognition, but too redundant for texture recognition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rely on python and some unstable and reproducible unfriendly packages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>
                <a:solidFill>
                  <a:srgbClr val="3E9EDA"/>
                </a:solidFill>
              </a:rPr>
              <a:t>So: Why not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having </a:t>
            </a:r>
            <a:r>
              <a:rPr lang="en-US" altLang="zh-CN" sz="2100" b="1" dirty="0">
                <a:solidFill>
                  <a:srgbClr val="3E9EDA"/>
                </a:solidFill>
              </a:rPr>
              <a:t>fun and try something old in a new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way?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 smtClean="0">
                <a:solidFill>
                  <a:srgbClr val="3E9EDA"/>
                </a:solidFill>
              </a:rPr>
              <a:t>(GLCM was developed at 1970s, but GBM at 2000s)</a:t>
            </a:r>
            <a:endParaRPr lang="en-US" altLang="zh-CN" sz="2100" b="1" dirty="0">
              <a:solidFill>
                <a:srgbClr val="3E9ED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55" y="1772816"/>
            <a:ext cx="1673307" cy="128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46" y="1772816"/>
            <a:ext cx="13430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6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648072"/>
          </a:xfrm>
          <a:noFill/>
          <a:ln>
            <a:noFill/>
          </a:ln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Process flow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35525"/>
              </p:ext>
            </p:extLst>
          </p:nvPr>
        </p:nvGraphicFramePr>
        <p:xfrm>
          <a:off x="899592" y="1615019"/>
          <a:ext cx="7488832" cy="40339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06234"/>
                <a:gridCol w="5382598"/>
              </a:tblGrid>
              <a:tr h="7338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DIVIDE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Divide the training image data into two parts: 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 for forming feature pool: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other for supervised feature selection: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RESIZE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Resize all large images to around 30000 pixels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CALCULATE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STATISTICS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p*p window, calculate its statistics (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glcm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color)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CLUSTER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the windows by their statistics, keep 100</a:t>
                      </a:r>
                      <a:r>
                        <a:rPr lang="zh-CN" altLang="en-US" sz="1600" b="0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means for each image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GENERATE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 cluster means from all  </a:t>
                      </a:r>
                      <a:r>
                        <a:rPr lang="en-US" altLang="zh-CN" sz="1600" b="1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together and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form a dictionary; each statistics (column) is scaled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48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FREQUENCY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calculate word frequency</a:t>
                      </a:r>
                      <a:endParaRPr lang="zh-CN" altLang="en-US" sz="1600" b="0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38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FEATURE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SELECTION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Find the most useful words in distinguishing chicken and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dog (Random Forest)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MODEL</a:t>
                      </a:r>
                      <a:r>
                        <a:rPr lang="en-US" altLang="zh-CN" sz="1600" b="1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TRAINING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Still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use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GBM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8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196752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GLCM (Gray-Level Co-Occurrence Matrix</a:t>
            </a:r>
            <a:r>
              <a:rPr lang="en-US" altLang="zh-CN" sz="2000" b="1" dirty="0" smtClean="0">
                <a:solidFill>
                  <a:srgbClr val="3E9EDA"/>
                </a:solidFill>
              </a:rPr>
              <a:t>):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The GLCM is a tabulation of how often different combinations of pixel brightness values (grey levels) occur in an image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"mean", "variance", "homogeneity", "contrast", "dissimilarity", "entropy", "</a:t>
            </a:r>
            <a:r>
              <a:rPr lang="en-US" altLang="zh-CN" sz="1600" dirty="0" err="1">
                <a:solidFill>
                  <a:srgbClr val="5F5F5F"/>
                </a:solidFill>
              </a:rPr>
              <a:t>second_moment</a:t>
            </a:r>
            <a:r>
              <a:rPr lang="en-US" altLang="zh-CN" sz="1600" dirty="0">
                <a:solidFill>
                  <a:srgbClr val="5F5F5F"/>
                </a:solidFill>
              </a:rPr>
              <a:t>", "correlation“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Color Pattern: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(mean)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(variance)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So for each window cluster: </a:t>
            </a:r>
            <a:r>
              <a:rPr lang="en-US" altLang="zh-CN" sz="2000" b="1" dirty="0">
                <a:solidFill>
                  <a:srgbClr val="3E9EDA"/>
                </a:solidFill>
              </a:rPr>
              <a:t>8+6 features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Each window cluster mean is a “word”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All words in </a:t>
            </a:r>
            <a:r>
              <a:rPr lang="en-US" altLang="zh-CN" sz="2000" dirty="0" err="1">
                <a:solidFill>
                  <a:srgbClr val="5F5F5F"/>
                </a:solidFill>
              </a:rPr>
              <a:t>pool_image</a:t>
            </a:r>
            <a:r>
              <a:rPr lang="en-US" altLang="zh-CN" sz="2000" dirty="0">
                <a:solidFill>
                  <a:srgbClr val="5F5F5F"/>
                </a:solidFill>
              </a:rPr>
              <a:t> form a BIG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5" name="Picture 3" descr="C:\Users\Administrator\Desktop\proj 3\ForSubmit\testImage\dog_08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12093" r="15739"/>
          <a:stretch/>
        </p:blipFill>
        <p:spPr bwMode="auto">
          <a:xfrm>
            <a:off x="1187624" y="1230815"/>
            <a:ext cx="2911876" cy="2558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485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87624" y="1230815"/>
            <a:ext cx="2911876" cy="2558225"/>
            <a:chOff x="674703" y="1260628"/>
            <a:chExt cx="2911876" cy="2558225"/>
          </a:xfrm>
        </p:grpSpPr>
        <p:pic>
          <p:nvPicPr>
            <p:cNvPr id="1027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sp>
          <p:nvSpPr>
            <p:cNvPr id="4" name="矩形 3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85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87624" y="1230815"/>
            <a:ext cx="2911876" cy="2558225"/>
            <a:chOff x="674703" y="1260628"/>
            <a:chExt cx="2911876" cy="2558225"/>
          </a:xfrm>
        </p:grpSpPr>
        <p:pic>
          <p:nvPicPr>
            <p:cNvPr id="1027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sp>
          <p:nvSpPr>
            <p:cNvPr id="4" name="矩形 3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2132593" y="1634992"/>
            <a:ext cx="2439407" cy="1073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068697" y="2319068"/>
            <a:ext cx="1503303" cy="749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2643562" y="2545931"/>
            <a:ext cx="1928438" cy="780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右大括号 25"/>
          <p:cNvSpPr/>
          <p:nvPr/>
        </p:nvSpPr>
        <p:spPr>
          <a:xfrm rot="16200000">
            <a:off x="6380112" y="1132652"/>
            <a:ext cx="360000" cy="14963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大括号 28"/>
          <p:cNvSpPr/>
          <p:nvPr/>
        </p:nvSpPr>
        <p:spPr>
          <a:xfrm rot="16200000">
            <a:off x="8100412" y="1556810"/>
            <a:ext cx="360000" cy="6480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27"/>
          <p:cNvSpPr txBox="1"/>
          <p:nvPr/>
        </p:nvSpPr>
        <p:spPr>
          <a:xfrm>
            <a:off x="5940152" y="13314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GLCM stats</a:t>
            </a:r>
            <a:endParaRPr lang="zh-CN" altLang="en-US" dirty="0"/>
          </a:p>
        </p:txBody>
      </p:sp>
      <p:sp>
        <p:nvSpPr>
          <p:cNvPr id="33" name="TextBox 31"/>
          <p:cNvSpPr txBox="1"/>
          <p:nvPr/>
        </p:nvSpPr>
        <p:spPr>
          <a:xfrm>
            <a:off x="7740352" y="13314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Color stats</a:t>
            </a:r>
            <a:endParaRPr lang="zh-CN" altLang="en-US" dirty="0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6588"/>
              </p:ext>
            </p:extLst>
          </p:nvPr>
        </p:nvGraphicFramePr>
        <p:xfrm>
          <a:off x="4689366" y="2132856"/>
          <a:ext cx="4140005" cy="24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069"/>
                <a:gridCol w="542656"/>
                <a:gridCol w="542656"/>
                <a:gridCol w="542656"/>
                <a:gridCol w="542656"/>
                <a:gridCol w="542656"/>
                <a:gridCol w="542656"/>
              </a:tblGrid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Win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2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…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…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30000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72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86" y="2126589"/>
            <a:ext cx="2520000" cy="943887"/>
          </a:xfrm>
        </p:spPr>
      </p:pic>
      <p:pic>
        <p:nvPicPr>
          <p:cNvPr id="1026" name="Picture 2" descr="C:\Users\Administrator\Desktop\pic\Rpl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37713" r="7975" b="41045"/>
          <a:stretch/>
        </p:blipFill>
        <p:spPr bwMode="auto">
          <a:xfrm rot="10800000" flipH="1">
            <a:off x="1254487" y="4483471"/>
            <a:ext cx="2520000" cy="9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pic\Rplot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21607" r="9144" b="26789"/>
          <a:stretch/>
        </p:blipFill>
        <p:spPr bwMode="auto">
          <a:xfrm rot="10800000" flipH="1">
            <a:off x="5394915" y="4483471"/>
            <a:ext cx="2520000" cy="117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pic\Rplot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9510" r="8584" b="24144"/>
          <a:stretch/>
        </p:blipFill>
        <p:spPr bwMode="auto">
          <a:xfrm rot="10800000" flipH="1">
            <a:off x="5394914" y="2126590"/>
            <a:ext cx="2520000" cy="12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4914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4486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914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4486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Original</a:t>
            </a:r>
          </a:p>
        </p:txBody>
      </p:sp>
      <p:sp>
        <p:nvSpPr>
          <p:cNvPr id="6" name="右箭头 5"/>
          <p:cNvSpPr/>
          <p:nvPr/>
        </p:nvSpPr>
        <p:spPr>
          <a:xfrm>
            <a:off x="4261159" y="4600970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2564647" y="3247152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8940495">
            <a:off x="4198770" y="3398867"/>
            <a:ext cx="444119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右大括号 26"/>
          <p:cNvSpPr/>
          <p:nvPr/>
        </p:nvSpPr>
        <p:spPr>
          <a:xfrm rot="16200000">
            <a:off x="6380112" y="1132652"/>
            <a:ext cx="360000" cy="14963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/>
          <p:cNvSpPr/>
          <p:nvPr/>
        </p:nvSpPr>
        <p:spPr>
          <a:xfrm rot="16200000">
            <a:off x="8100412" y="1556810"/>
            <a:ext cx="360000" cy="6480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40152" y="13314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GLCM stats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40352" y="13314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Color stats</a:t>
            </a:r>
            <a:endParaRPr lang="zh-CN" altLang="en-US" dirty="0"/>
          </a:p>
        </p:txBody>
      </p:sp>
      <p:cxnSp>
        <p:nvCxnSpPr>
          <p:cNvPr id="7" name="肘形连接符 6"/>
          <p:cNvCxnSpPr/>
          <p:nvPr/>
        </p:nvCxnSpPr>
        <p:spPr>
          <a:xfrm rot="10800000" flipV="1">
            <a:off x="4499992" y="4653136"/>
            <a:ext cx="2736304" cy="864097"/>
          </a:xfrm>
          <a:prstGeom prst="bentConnector3">
            <a:avLst>
              <a:gd name="adj1" fmla="val 36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5653"/>
              </p:ext>
            </p:extLst>
          </p:nvPr>
        </p:nvGraphicFramePr>
        <p:xfrm>
          <a:off x="359987" y="4045715"/>
          <a:ext cx="4140005" cy="24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069"/>
                <a:gridCol w="542656"/>
                <a:gridCol w="542656"/>
                <a:gridCol w="542656"/>
                <a:gridCol w="542656"/>
                <a:gridCol w="542656"/>
                <a:gridCol w="542656"/>
              </a:tblGrid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Cluster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2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…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…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100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25371"/>
              </p:ext>
            </p:extLst>
          </p:nvPr>
        </p:nvGraphicFramePr>
        <p:xfrm>
          <a:off x="4689366" y="2132856"/>
          <a:ext cx="4140005" cy="243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069"/>
                <a:gridCol w="542656"/>
                <a:gridCol w="542656"/>
                <a:gridCol w="542656"/>
                <a:gridCol w="542656"/>
                <a:gridCol w="542656"/>
                <a:gridCol w="542656"/>
              </a:tblGrid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Win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7FC7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2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341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…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…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30000</a:t>
                      </a:r>
                      <a:endParaRPr lang="zh-CN" altLang="en-US" sz="1400" b="1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CBDFF1"/>
                    </a:solidFill>
                  </a:tcPr>
                </a:tc>
              </a:tr>
              <a:tr h="36563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rgbClr val="E7F0F8"/>
                    </a:solidFill>
                  </a:tcPr>
                </a:tc>
              </a:tr>
            </a:tbl>
          </a:graphicData>
        </a:graphic>
      </p:graphicFrame>
      <p:grpSp>
        <p:nvGrpSpPr>
          <p:cNvPr id="38" name="组合 11"/>
          <p:cNvGrpSpPr/>
          <p:nvPr/>
        </p:nvGrpSpPr>
        <p:grpSpPr>
          <a:xfrm>
            <a:off x="1187624" y="1230815"/>
            <a:ext cx="2911876" cy="2558225"/>
            <a:chOff x="674703" y="1260628"/>
            <a:chExt cx="2911876" cy="2558225"/>
          </a:xfrm>
        </p:grpSpPr>
        <p:pic>
          <p:nvPicPr>
            <p:cNvPr id="39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sp>
          <p:nvSpPr>
            <p:cNvPr id="40" name="矩形 39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3" name="直接箭头连接符 7"/>
          <p:cNvCxnSpPr/>
          <p:nvPr/>
        </p:nvCxnSpPr>
        <p:spPr>
          <a:xfrm>
            <a:off x="2132593" y="1634992"/>
            <a:ext cx="2439407" cy="1073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15"/>
          <p:cNvCxnSpPr/>
          <p:nvPr/>
        </p:nvCxnSpPr>
        <p:spPr>
          <a:xfrm>
            <a:off x="3068697" y="2319068"/>
            <a:ext cx="1503303" cy="749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17"/>
          <p:cNvCxnSpPr/>
          <p:nvPr/>
        </p:nvCxnSpPr>
        <p:spPr>
          <a:xfrm>
            <a:off x="2643562" y="2545931"/>
            <a:ext cx="1928438" cy="780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73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708</Words>
  <Application>Microsoft Macintosh PowerPoint</Application>
  <PresentationFormat>全屏显示(4:3)</PresentationFormat>
  <Paragraphs>234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Calibri</vt:lpstr>
      <vt:lpstr>Cambria Math</vt:lpstr>
      <vt:lpstr>Courier New</vt:lpstr>
      <vt:lpstr>Wingdings</vt:lpstr>
      <vt:lpstr>宋体</vt:lpstr>
      <vt:lpstr>Arial</vt:lpstr>
      <vt:lpstr>Office 主题</vt:lpstr>
      <vt:lpstr>Applied data science project 3 Predictive analytics-model evaluation and selection</vt:lpstr>
      <vt:lpstr>Motivation</vt:lpstr>
      <vt:lpstr>Process flow</vt:lpstr>
      <vt:lpstr>Get features</vt:lpstr>
      <vt:lpstr>Get features</vt:lpstr>
      <vt:lpstr>Get features</vt:lpstr>
      <vt:lpstr>Get features</vt:lpstr>
      <vt:lpstr>Cluster</vt:lpstr>
      <vt:lpstr>PowerPoint 演示文稿</vt:lpstr>
      <vt:lpstr>Word Frequency</vt:lpstr>
      <vt:lpstr>Feature Selection</vt:lpstr>
      <vt:lpstr>Model training</vt:lpstr>
      <vt:lpstr>PowerPoint 演示文稿</vt:lpstr>
      <vt:lpstr>Titbits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102262</cp:lastModifiedBy>
  <cp:revision>88</cp:revision>
  <dcterms:created xsi:type="dcterms:W3CDTF">2016-11-01T18:03:47Z</dcterms:created>
  <dcterms:modified xsi:type="dcterms:W3CDTF">2016-11-02T17:16:51Z</dcterms:modified>
</cp:coreProperties>
</file>